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3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8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947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7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59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2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3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7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2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0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4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1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8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F966-FB42-4282-9D4F-CD185E117438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7E3372-9D64-4799-A938-4FEDB79E6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info3@systp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E52048-13BC-4E9A-8CE1-4D44CDBFF8B9}"/>
              </a:ext>
            </a:extLst>
          </p:cNvPr>
          <p:cNvSpPr/>
          <p:nvPr/>
        </p:nvSpPr>
        <p:spPr>
          <a:xfrm>
            <a:off x="288026" y="184389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128ACE-EA48-40CD-BD69-1E49B8DB2A9E}"/>
              </a:ext>
            </a:extLst>
          </p:cNvPr>
          <p:cNvSpPr/>
          <p:nvPr/>
        </p:nvSpPr>
        <p:spPr>
          <a:xfrm>
            <a:off x="986117" y="184388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055F05-E198-442F-9EC6-7572595F7C54}"/>
              </a:ext>
            </a:extLst>
          </p:cNvPr>
          <p:cNvSpPr/>
          <p:nvPr/>
        </p:nvSpPr>
        <p:spPr>
          <a:xfrm>
            <a:off x="1684208" y="184387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4D3ED0-FE30-48B5-8FFF-F611B4E3B4A0}"/>
              </a:ext>
            </a:extLst>
          </p:cNvPr>
          <p:cNvSpPr/>
          <p:nvPr/>
        </p:nvSpPr>
        <p:spPr>
          <a:xfrm>
            <a:off x="2382299" y="184386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B0D0A9-205F-4A87-8684-B9B74CA90187}"/>
              </a:ext>
            </a:extLst>
          </p:cNvPr>
          <p:cNvSpPr/>
          <p:nvPr/>
        </p:nvSpPr>
        <p:spPr>
          <a:xfrm>
            <a:off x="3060726" y="184386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3500B4-C54A-4A81-B938-22AE7A60F924}"/>
              </a:ext>
            </a:extLst>
          </p:cNvPr>
          <p:cNvSpPr/>
          <p:nvPr/>
        </p:nvSpPr>
        <p:spPr>
          <a:xfrm>
            <a:off x="3739153" y="184385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21B5B7-0977-46AB-9905-9CDC31244645}"/>
              </a:ext>
            </a:extLst>
          </p:cNvPr>
          <p:cNvSpPr/>
          <p:nvPr/>
        </p:nvSpPr>
        <p:spPr>
          <a:xfrm>
            <a:off x="4437244" y="184384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0E4B85-E9CB-444E-94D3-D93A6BEFD754}"/>
              </a:ext>
            </a:extLst>
          </p:cNvPr>
          <p:cNvSpPr/>
          <p:nvPr/>
        </p:nvSpPr>
        <p:spPr>
          <a:xfrm>
            <a:off x="5135335" y="184383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B8F10-688C-4CB9-BA52-3E3CACB3F444}"/>
              </a:ext>
            </a:extLst>
          </p:cNvPr>
          <p:cNvSpPr txBox="1"/>
          <p:nvPr/>
        </p:nvSpPr>
        <p:spPr>
          <a:xfrm>
            <a:off x="95619" y="941104"/>
            <a:ext cx="2639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 Тип продукта</a:t>
            </a:r>
            <a:r>
              <a:rPr lang="ru-RU" u="sng" dirty="0"/>
              <a:t>:</a:t>
            </a:r>
          </a:p>
          <a:p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STNG</a:t>
            </a: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 - гидростанция</a:t>
            </a:r>
            <a:endParaRPr lang="ru-RU" dirty="0"/>
          </a:p>
          <a:p>
            <a:r>
              <a:rPr lang="ru-RU" dirty="0"/>
              <a:t>   НМГ – насосно-моторная группа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BD7FE-A78D-408D-920B-4D88FC37931D}"/>
              </a:ext>
            </a:extLst>
          </p:cNvPr>
          <p:cNvSpPr txBox="1"/>
          <p:nvPr/>
        </p:nvSpPr>
        <p:spPr>
          <a:xfrm>
            <a:off x="422852" y="6710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1A4FF-5348-4AE4-95BF-0D76C2953F8E}"/>
              </a:ext>
            </a:extLst>
          </p:cNvPr>
          <p:cNvSpPr txBox="1"/>
          <p:nvPr/>
        </p:nvSpPr>
        <p:spPr>
          <a:xfrm>
            <a:off x="1120943" y="6666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F7CAE-60E3-4C8A-86FD-B39C20455DD8}"/>
              </a:ext>
            </a:extLst>
          </p:cNvPr>
          <p:cNvSpPr txBox="1"/>
          <p:nvPr/>
        </p:nvSpPr>
        <p:spPr>
          <a:xfrm>
            <a:off x="1819034" y="6666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E1155-D482-46FA-A5EB-6DBBCC1EBCF8}"/>
              </a:ext>
            </a:extLst>
          </p:cNvPr>
          <p:cNvSpPr txBox="1"/>
          <p:nvPr/>
        </p:nvSpPr>
        <p:spPr>
          <a:xfrm>
            <a:off x="2522039" y="6685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4F263-1038-421E-B8FA-FDB4D746B22E}"/>
              </a:ext>
            </a:extLst>
          </p:cNvPr>
          <p:cNvSpPr txBox="1"/>
          <p:nvPr/>
        </p:nvSpPr>
        <p:spPr>
          <a:xfrm>
            <a:off x="3215216" y="6666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62E4B-EFD0-4DD7-861B-CDF860DBD64C}"/>
              </a:ext>
            </a:extLst>
          </p:cNvPr>
          <p:cNvSpPr txBox="1"/>
          <p:nvPr/>
        </p:nvSpPr>
        <p:spPr>
          <a:xfrm>
            <a:off x="3873978" y="6666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743D7E-2B64-4BA1-9CDC-74ABA62FB2BD}"/>
              </a:ext>
            </a:extLst>
          </p:cNvPr>
          <p:cNvSpPr txBox="1"/>
          <p:nvPr/>
        </p:nvSpPr>
        <p:spPr>
          <a:xfrm>
            <a:off x="4572070" y="6602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8512A-C0AA-4469-A27D-910B167D331D}"/>
              </a:ext>
            </a:extLst>
          </p:cNvPr>
          <p:cNvSpPr txBox="1"/>
          <p:nvPr/>
        </p:nvSpPr>
        <p:spPr>
          <a:xfrm>
            <a:off x="5270839" y="653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AC1BB0-02F5-439E-B6AE-2290A9D16996}"/>
              </a:ext>
            </a:extLst>
          </p:cNvPr>
          <p:cNvSpPr txBox="1"/>
          <p:nvPr/>
        </p:nvSpPr>
        <p:spPr>
          <a:xfrm>
            <a:off x="77689" y="2125322"/>
            <a:ext cx="263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2 Тип станции</a:t>
            </a:r>
            <a:r>
              <a:rPr lang="ru-RU" u="sng" dirty="0"/>
              <a:t>:</a:t>
            </a:r>
          </a:p>
          <a:p>
            <a:r>
              <a:rPr lang="ru-RU" dirty="0"/>
              <a:t>     1 – мини</a:t>
            </a:r>
          </a:p>
          <a:p>
            <a:r>
              <a:rPr lang="ru-RU" dirty="0"/>
              <a:t>     2 – промышленная</a:t>
            </a:r>
          </a:p>
          <a:p>
            <a:r>
              <a:rPr lang="ru-RU" dirty="0"/>
              <a:t>     3 – ДВС</a:t>
            </a:r>
          </a:p>
          <a:p>
            <a:r>
              <a:rPr lang="ru-RU" dirty="0"/>
              <a:t>     4 – ФЗУ</a:t>
            </a:r>
          </a:p>
          <a:p>
            <a:r>
              <a:rPr lang="ru-RU" dirty="0"/>
              <a:t>     5 – иного типа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EC73D-B208-434F-B903-8DF42F546BB9}"/>
              </a:ext>
            </a:extLst>
          </p:cNvPr>
          <p:cNvSpPr txBox="1"/>
          <p:nvPr/>
        </p:nvSpPr>
        <p:spPr>
          <a:xfrm>
            <a:off x="30299" y="3822667"/>
            <a:ext cx="263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3 Объем гидробака л:</a:t>
            </a:r>
          </a:p>
          <a:p>
            <a:r>
              <a:rPr lang="ru-RU" dirty="0"/>
              <a:t>    прописать цифрой нужный объем бака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738C80-C16E-4CE7-A4BE-6B0C18EBBE95}"/>
              </a:ext>
            </a:extLst>
          </p:cNvPr>
          <p:cNvSpPr txBox="1"/>
          <p:nvPr/>
        </p:nvSpPr>
        <p:spPr>
          <a:xfrm>
            <a:off x="35857" y="4672823"/>
            <a:ext cx="2639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4 Мощность двигателя </a:t>
            </a:r>
            <a:r>
              <a:rPr lang="ru-RU" b="1" u="sng" dirty="0" err="1"/>
              <a:t>кВТ</a:t>
            </a:r>
            <a:r>
              <a:rPr lang="ru-RU" b="1" u="sng" dirty="0"/>
              <a:t>:</a:t>
            </a:r>
          </a:p>
          <a:p>
            <a:r>
              <a:rPr lang="ru-RU" dirty="0"/>
              <a:t>    прописать цифрой желаемую мощность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14C27-77A5-42C3-A787-D3E3C092BF8F}"/>
              </a:ext>
            </a:extLst>
          </p:cNvPr>
          <p:cNvSpPr txBox="1"/>
          <p:nvPr/>
        </p:nvSpPr>
        <p:spPr>
          <a:xfrm>
            <a:off x="4407" y="5821934"/>
            <a:ext cx="263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5 Напряжение электродвигателя В:</a:t>
            </a:r>
          </a:p>
          <a:p>
            <a:r>
              <a:rPr lang="ru-RU" dirty="0"/>
              <a:t>     12; 24; 220; 380.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CDDB0-4F38-4901-92D1-ACF03BEF1D78}"/>
              </a:ext>
            </a:extLst>
          </p:cNvPr>
          <p:cNvSpPr txBox="1"/>
          <p:nvPr/>
        </p:nvSpPr>
        <p:spPr>
          <a:xfrm>
            <a:off x="2769914" y="954746"/>
            <a:ext cx="263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6 Рабочий объем  </a:t>
            </a:r>
            <a:r>
              <a:rPr lang="ru-RU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см³</a:t>
            </a:r>
            <a:r>
              <a:rPr lang="ru-RU" b="1" u="sng" dirty="0"/>
              <a:t>:</a:t>
            </a:r>
          </a:p>
          <a:p>
            <a:r>
              <a:rPr lang="ru-RU" dirty="0"/>
              <a:t>    прописать цифрой нужный объем насоса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4AA38-97C7-4E64-9FAB-845B2331CE60}"/>
              </a:ext>
            </a:extLst>
          </p:cNvPr>
          <p:cNvSpPr txBox="1"/>
          <p:nvPr/>
        </p:nvSpPr>
        <p:spPr>
          <a:xfrm>
            <a:off x="2788748" y="2080751"/>
            <a:ext cx="2639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7 Тип распределителя:</a:t>
            </a:r>
          </a:p>
          <a:p>
            <a:r>
              <a:rPr lang="ru-RU" dirty="0"/>
              <a:t>  А – СЕТОП (количество секций)</a:t>
            </a:r>
          </a:p>
          <a:p>
            <a:r>
              <a:rPr lang="ru-RU" dirty="0"/>
              <a:t>  В –  модульный</a:t>
            </a:r>
          </a:p>
          <a:p>
            <a:r>
              <a:rPr lang="ru-RU" dirty="0"/>
              <a:t>  С – седельный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1142C3-893E-4D3C-A4F2-1C7D2EDBA5A3}"/>
              </a:ext>
            </a:extLst>
          </p:cNvPr>
          <p:cNvSpPr txBox="1"/>
          <p:nvPr/>
        </p:nvSpPr>
        <p:spPr>
          <a:xfrm>
            <a:off x="2815381" y="3720851"/>
            <a:ext cx="263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8 Тип управления распределителя:</a:t>
            </a:r>
          </a:p>
          <a:p>
            <a:r>
              <a:rPr lang="ru-RU" dirty="0"/>
              <a:t>   А – электрическое</a:t>
            </a:r>
          </a:p>
          <a:p>
            <a:r>
              <a:rPr lang="ru-RU" dirty="0"/>
              <a:t>   В – ручное</a:t>
            </a:r>
          </a:p>
          <a:p>
            <a:r>
              <a:rPr lang="ru-RU" dirty="0"/>
              <a:t>   С – гидравлическое</a:t>
            </a:r>
          </a:p>
          <a:p>
            <a:r>
              <a:rPr lang="ru-RU" dirty="0"/>
              <a:t>   </a:t>
            </a:r>
            <a:r>
              <a:rPr lang="en-US" dirty="0"/>
              <a:t>D</a:t>
            </a:r>
            <a:r>
              <a:rPr lang="ru-RU" dirty="0"/>
              <a:t> – пневматическое </a:t>
            </a:r>
          </a:p>
          <a:p>
            <a:r>
              <a:rPr lang="ru-RU" dirty="0"/>
              <a:t>   </a:t>
            </a:r>
            <a:r>
              <a:rPr lang="en-US" dirty="0"/>
              <a:t>E</a:t>
            </a:r>
            <a:r>
              <a:rPr lang="ru-RU" dirty="0"/>
              <a:t> – тросовое</a:t>
            </a:r>
          </a:p>
          <a:p>
            <a:r>
              <a:rPr lang="ru-RU" dirty="0"/>
              <a:t>   </a:t>
            </a:r>
            <a:r>
              <a:rPr lang="en-US" dirty="0"/>
              <a:t>F</a:t>
            </a:r>
            <a:r>
              <a:rPr lang="ru-RU" dirty="0"/>
              <a:t> – иной тип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0955D5-4EF0-4BB9-891D-45785C48BB92}"/>
              </a:ext>
            </a:extLst>
          </p:cNvPr>
          <p:cNvSpPr txBox="1"/>
          <p:nvPr/>
        </p:nvSpPr>
        <p:spPr>
          <a:xfrm>
            <a:off x="5429073" y="964864"/>
            <a:ext cx="2639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9 Напряжение электромагнитов распределителя В:</a:t>
            </a:r>
          </a:p>
          <a:p>
            <a:r>
              <a:rPr lang="ru-RU" dirty="0"/>
              <a:t>     12; 24; 220; 380.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F9819-A919-4393-A014-747E900B67B7}"/>
              </a:ext>
            </a:extLst>
          </p:cNvPr>
          <p:cNvSpPr txBox="1"/>
          <p:nvPr/>
        </p:nvSpPr>
        <p:spPr>
          <a:xfrm>
            <a:off x="5411143" y="2185283"/>
            <a:ext cx="2639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10 Давление  бар:</a:t>
            </a:r>
          </a:p>
          <a:p>
            <a:r>
              <a:rPr lang="ru-RU" dirty="0"/>
              <a:t>    прописать цифрой нужное давление в системе 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88B6F62-4E21-44F8-A36A-E93EE3144951}"/>
              </a:ext>
            </a:extLst>
          </p:cNvPr>
          <p:cNvSpPr/>
          <p:nvPr/>
        </p:nvSpPr>
        <p:spPr>
          <a:xfrm>
            <a:off x="5850999" y="187696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69A3D4-75AA-4D9E-AA47-5302BCD540E8}"/>
              </a:ext>
            </a:extLst>
          </p:cNvPr>
          <p:cNvSpPr txBox="1"/>
          <p:nvPr/>
        </p:nvSpPr>
        <p:spPr>
          <a:xfrm>
            <a:off x="5986503" y="6571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9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71A745-1F0D-4B39-8F8D-F9D76FAB5774}"/>
              </a:ext>
            </a:extLst>
          </p:cNvPr>
          <p:cNvSpPr/>
          <p:nvPr/>
        </p:nvSpPr>
        <p:spPr>
          <a:xfrm>
            <a:off x="6561377" y="187696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7B0C07-4224-4B6C-BB24-D3C1823BA7FC}"/>
              </a:ext>
            </a:extLst>
          </p:cNvPr>
          <p:cNvSpPr txBox="1"/>
          <p:nvPr/>
        </p:nvSpPr>
        <p:spPr>
          <a:xfrm>
            <a:off x="6696881" y="65711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10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F1711EF-5285-4EAA-8B50-36C3FC58ED60}"/>
              </a:ext>
            </a:extLst>
          </p:cNvPr>
          <p:cNvSpPr/>
          <p:nvPr/>
        </p:nvSpPr>
        <p:spPr>
          <a:xfrm>
            <a:off x="7268562" y="187696"/>
            <a:ext cx="545691" cy="486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0B4F44-70D9-43B1-B927-BC5958783287}"/>
              </a:ext>
            </a:extLst>
          </p:cNvPr>
          <p:cNvSpPr txBox="1"/>
          <p:nvPr/>
        </p:nvSpPr>
        <p:spPr>
          <a:xfrm>
            <a:off x="7404066" y="65711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875A26-1D5B-46EB-BD31-82A8A643A647}"/>
              </a:ext>
            </a:extLst>
          </p:cNvPr>
          <p:cNvSpPr txBox="1"/>
          <p:nvPr/>
        </p:nvSpPr>
        <p:spPr>
          <a:xfrm>
            <a:off x="5366318" y="3283464"/>
            <a:ext cx="2639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11 Дополнительные опции:</a:t>
            </a:r>
          </a:p>
          <a:p>
            <a:r>
              <a:rPr lang="ru-RU" dirty="0"/>
              <a:t>   </a:t>
            </a:r>
            <a:r>
              <a:rPr lang="en-US" dirty="0"/>
              <a:t>R – </a:t>
            </a:r>
            <a:r>
              <a:rPr lang="ru-RU" dirty="0"/>
              <a:t>маслоохладитель</a:t>
            </a:r>
          </a:p>
          <a:p>
            <a:r>
              <a:rPr lang="ru-RU" dirty="0"/>
              <a:t>   </a:t>
            </a:r>
            <a:r>
              <a:rPr lang="en-US" dirty="0"/>
              <a:t>N</a:t>
            </a:r>
            <a:r>
              <a:rPr lang="ru-RU" dirty="0"/>
              <a:t> –</a:t>
            </a:r>
            <a:r>
              <a:rPr lang="ru-RU" dirty="0" err="1"/>
              <a:t>маслонагреватель</a:t>
            </a:r>
            <a:endParaRPr lang="ru-RU" dirty="0"/>
          </a:p>
          <a:p>
            <a:r>
              <a:rPr lang="ru-RU" dirty="0"/>
              <a:t>   </a:t>
            </a:r>
            <a:r>
              <a:rPr lang="en-US" dirty="0"/>
              <a:t>FM – </a:t>
            </a:r>
            <a:r>
              <a:rPr lang="ru-RU" dirty="0"/>
              <a:t>счётчик расхода масла</a:t>
            </a:r>
          </a:p>
          <a:p>
            <a:r>
              <a:rPr lang="ru-RU" dirty="0"/>
              <a:t>   </a:t>
            </a:r>
            <a:r>
              <a:rPr lang="en-US" dirty="0"/>
              <a:t>ICM – </a:t>
            </a:r>
            <a:r>
              <a:rPr lang="ru-RU" dirty="0"/>
              <a:t>анализатор количества частиц загрязнителя</a:t>
            </a:r>
          </a:p>
        </p:txBody>
      </p:sp>
      <p:graphicFrame>
        <p:nvGraphicFramePr>
          <p:cNvPr id="37" name="Таблица 37">
            <a:extLst>
              <a:ext uri="{FF2B5EF4-FFF2-40B4-BE49-F238E27FC236}">
                <a16:creationId xmlns:a16="http://schemas.microsoft.com/office/drawing/2014/main" id="{BC127EAB-C422-4E8E-AA74-FE4A1AF61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75746"/>
              </p:ext>
            </p:extLst>
          </p:nvPr>
        </p:nvGraphicFramePr>
        <p:xfrm>
          <a:off x="7930795" y="3171783"/>
          <a:ext cx="4154497" cy="258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148">
                  <a:extLst>
                    <a:ext uri="{9D8B030D-6E8A-4147-A177-3AD203B41FA5}">
                      <a16:colId xmlns:a16="http://schemas.microsoft.com/office/drawing/2014/main" val="3247370460"/>
                    </a:ext>
                  </a:extLst>
                </a:gridCol>
                <a:gridCol w="2491349">
                  <a:extLst>
                    <a:ext uri="{9D8B030D-6E8A-4147-A177-3AD203B41FA5}">
                      <a16:colId xmlns:a16="http://schemas.microsoft.com/office/drawing/2014/main" val="1382722446"/>
                    </a:ext>
                  </a:extLst>
                </a:gridCol>
              </a:tblGrid>
              <a:tr h="59652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Наименование организации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11136"/>
                  </a:ext>
                </a:extLst>
              </a:tr>
              <a:tr h="116338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Адрес, телефон, 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09263"/>
                  </a:ext>
                </a:extLst>
              </a:tr>
              <a:tr h="412400">
                <a:tc>
                  <a:txBody>
                    <a:bodyPr/>
                    <a:lstStyle/>
                    <a:p>
                      <a:r>
                        <a:rPr lang="ru-RU" sz="1600" b="1" dirty="0"/>
                        <a:t>Контактное лицо (ФИО, должность)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3065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37D8C4E-25C8-45F4-AF64-653289E50D3E}"/>
              </a:ext>
            </a:extLst>
          </p:cNvPr>
          <p:cNvSpPr txBox="1"/>
          <p:nvPr/>
        </p:nvSpPr>
        <p:spPr>
          <a:xfrm>
            <a:off x="8919354" y="13356"/>
            <a:ext cx="24777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Опросный лист Гидростанции 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e-mail</a:t>
            </a:r>
            <a:r>
              <a:rPr lang="ru-RU" b="1" dirty="0"/>
              <a:t>: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info3@systp.com</a:t>
            </a:r>
            <a:endParaRPr lang="en-US" sz="1600" dirty="0"/>
          </a:p>
          <a:p>
            <a:r>
              <a:rPr lang="en-US" dirty="0"/>
              <a:t>https://systp.by/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56CEDA-9FC8-4A8E-A95E-461960215B43}"/>
              </a:ext>
            </a:extLst>
          </p:cNvPr>
          <p:cNvSpPr txBox="1"/>
          <p:nvPr/>
        </p:nvSpPr>
        <p:spPr>
          <a:xfrm>
            <a:off x="8176511" y="5803942"/>
            <a:ext cx="428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Заявку можно отправить по адресу</a:t>
            </a:r>
            <a:r>
              <a:rPr lang="ru-RU" sz="1600" b="1" dirty="0"/>
              <a:t> :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info3@systp.com</a:t>
            </a:r>
            <a:endParaRPr lang="ru-RU" sz="1600" dirty="0"/>
          </a:p>
          <a:p>
            <a:r>
              <a:rPr lang="ru-RU" sz="1600" dirty="0"/>
              <a:t>Консультация по тел. +375(29) 808-77-68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AD187-E9D5-4D73-9DA1-7019C590CF4C}"/>
              </a:ext>
            </a:extLst>
          </p:cNvPr>
          <p:cNvSpPr txBox="1"/>
          <p:nvPr/>
        </p:nvSpPr>
        <p:spPr>
          <a:xfrm>
            <a:off x="7930795" y="1407767"/>
            <a:ext cx="4043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Если вы не знаете с какими рабочими характеристиками вам нужна гидростанция обратитесь к нам по телефону за консультацией, всегда будем рады вам помочь.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695B74-681F-4F7E-982F-F39216CC21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5" y="5810308"/>
            <a:ext cx="1689123" cy="9917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381D3C-198B-48A7-9DA0-3C7A4DAC0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06" y="81455"/>
            <a:ext cx="982045" cy="13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234CBD3-5E7D-4DB7-B934-7ACD2D31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9" y="5505333"/>
            <a:ext cx="982046" cy="135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0B28DA-5E7D-4F86-A61E-A2B738D8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974" y="45634"/>
            <a:ext cx="1395558" cy="14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8944047-1CE2-4114-A971-78101B89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69" y="5891597"/>
            <a:ext cx="1838416" cy="98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218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</TotalTime>
  <Words>270</Words>
  <Application>Microsoft Office PowerPoint</Application>
  <PresentationFormat>Широкоэкранный</PresentationFormat>
  <Paragraphs>58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Аспект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СисТехПром</dc:creator>
  <cp:lastModifiedBy>Дмитрий СисТехПром</cp:lastModifiedBy>
  <cp:revision>36</cp:revision>
  <dcterms:created xsi:type="dcterms:W3CDTF">2021-03-30T14:24:40Z</dcterms:created>
  <dcterms:modified xsi:type="dcterms:W3CDTF">2021-05-03T12:14:01Z</dcterms:modified>
</cp:coreProperties>
</file>